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Nunito Semi Bold"/>
      <p:regular r:id="rId15"/>
    </p:embeddedFont>
    <p:embeddedFont>
      <p:font typeface="Nunito Semi Bold"/>
      <p:regular r:id="rId16"/>
    </p:embeddedFont>
    <p:embeddedFont>
      <p:font typeface="Nunito Semi Bold"/>
      <p:regular r:id="rId17"/>
    </p:embeddedFont>
    <p:embeddedFont>
      <p:font typeface="Nunito Semi Bold"/>
      <p:regular r:id="rId18"/>
    </p:embeddedFont>
    <p:embeddedFont>
      <p:font typeface="PT Sans"/>
      <p:regular r:id="rId19"/>
    </p:embeddedFont>
    <p:embeddedFont>
      <p:font typeface="PT Sans"/>
      <p:regular r:id="rId20"/>
    </p:embeddedFont>
    <p:embeddedFont>
      <p:font typeface="PT Sans"/>
      <p:regular r:id="rId21"/>
    </p:embeddedFont>
    <p:embeddedFont>
      <p:font typeface="PT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07688"/>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Data-Driven Insights for Cybersecurity Enhancement</a:t>
            </a:r>
            <a:endParaRPr lang="en-US" sz="4400" dirty="0"/>
          </a:p>
        </p:txBody>
      </p:sp>
      <p:sp>
        <p:nvSpPr>
          <p:cNvPr id="4" name="Text 1"/>
          <p:cNvSpPr/>
          <p:nvPr/>
        </p:nvSpPr>
        <p:spPr>
          <a:xfrm>
            <a:off x="6324124" y="3274695"/>
            <a:ext cx="7468553" cy="3447217"/>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In an increasingly interconnected digital world, cybersecurity threats are becoming more frequent and sophisticated. Organizations require intelligent systems to detect, analyze, and mitigate these threats in real time. This project leverages data science and machine learning techniques on cybersecurity datasets to extract actionable insights, detect anomalies, and improve defense mechanisms against cyber attacks. The following sections detail our methodology, findings, and recommendations for enhancing cybersecurity using data-driven approaches.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88431"/>
          </a:xfrm>
          <a:prstGeom prst="rect">
            <a:avLst/>
          </a:prstGeom>
        </p:spPr>
      </p:pic>
      <p:sp>
        <p:nvSpPr>
          <p:cNvPr id="3" name="Text 0"/>
          <p:cNvSpPr/>
          <p:nvPr/>
        </p:nvSpPr>
        <p:spPr>
          <a:xfrm>
            <a:off x="752713" y="3376255"/>
            <a:ext cx="9634537" cy="632460"/>
          </a:xfrm>
          <a:prstGeom prst="rect">
            <a:avLst/>
          </a:prstGeom>
          <a:noFill/>
          <a:ln/>
        </p:spPr>
        <p:txBody>
          <a:bodyPr wrap="none" lIns="0" tIns="0" rIns="0" bIns="0" rtlCol="0" anchor="t"/>
          <a:lstStyle/>
          <a:p>
            <a:pPr algn="l" indent="0" marL="0">
              <a:lnSpc>
                <a:spcPts val="4950"/>
              </a:lnSpc>
              <a:buNone/>
            </a:pPr>
            <a:r>
              <a:rPr lang="en-US" sz="3950" dirty="0">
                <a:solidFill>
                  <a:srgbClr val="00002E"/>
                </a:solidFill>
                <a:latin typeface="Nunito Semi Bold" pitchFamily="34" charset="0"/>
                <a:ea typeface="Nunito Semi Bold" pitchFamily="34" charset="-122"/>
                <a:cs typeface="Nunito Semi Bold" pitchFamily="34" charset="-120"/>
              </a:rPr>
              <a:t>Data Collection and Quality Enhancement</a:t>
            </a:r>
            <a:endParaRPr lang="en-US" sz="3950" dirty="0"/>
          </a:p>
        </p:txBody>
      </p:sp>
      <p:sp>
        <p:nvSpPr>
          <p:cNvPr id="4" name="Shape 1"/>
          <p:cNvSpPr/>
          <p:nvPr/>
        </p:nvSpPr>
        <p:spPr>
          <a:xfrm>
            <a:off x="752713" y="4331256"/>
            <a:ext cx="4231600" cy="3210520"/>
          </a:xfrm>
          <a:prstGeom prst="roundRect">
            <a:avLst>
              <a:gd name="adj" fmla="val 10049"/>
            </a:avLst>
          </a:prstGeom>
          <a:solidFill>
            <a:srgbClr val="F3F3FF"/>
          </a:solidFill>
          <a:ln w="22860">
            <a:solidFill>
              <a:srgbClr val="2D4DF2"/>
            </a:solidFill>
            <a:prstDash val="solid"/>
          </a:ln>
        </p:spPr>
      </p:sp>
      <p:sp>
        <p:nvSpPr>
          <p:cNvPr id="5" name="Text 2"/>
          <p:cNvSpPr/>
          <p:nvPr/>
        </p:nvSpPr>
        <p:spPr>
          <a:xfrm>
            <a:off x="990600" y="4569143"/>
            <a:ext cx="2530316" cy="316230"/>
          </a:xfrm>
          <a:prstGeom prst="rect">
            <a:avLst/>
          </a:prstGeom>
          <a:noFill/>
          <a:ln/>
        </p:spPr>
        <p:txBody>
          <a:bodyPr wrap="none" lIns="0" tIns="0" rIns="0" bIns="0" rtlCol="0" anchor="t"/>
          <a:lstStyle/>
          <a:p>
            <a:pPr algn="l" indent="0" marL="0">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Dataset Overview</a:t>
            </a:r>
            <a:endParaRPr lang="en-US" sz="1950" dirty="0"/>
          </a:p>
        </p:txBody>
      </p:sp>
      <p:sp>
        <p:nvSpPr>
          <p:cNvPr id="6" name="Text 3"/>
          <p:cNvSpPr/>
          <p:nvPr/>
        </p:nvSpPr>
        <p:spPr>
          <a:xfrm>
            <a:off x="990600" y="5014317"/>
            <a:ext cx="3755827" cy="1719858"/>
          </a:xfrm>
          <a:prstGeom prst="rect">
            <a:avLst/>
          </a:prstGeom>
          <a:noFill/>
          <a:ln/>
        </p:spPr>
        <p:txBody>
          <a:bodyPr wrap="square" lIns="0" tIns="0" rIns="0" bIns="0" rtlCol="0" anchor="t"/>
          <a:lstStyle/>
          <a:p>
            <a:pPr algn="l" indent="0" marL="0">
              <a:lnSpc>
                <a:spcPts val="2700"/>
              </a:lnSpc>
              <a:buNone/>
            </a:pPr>
            <a:r>
              <a:rPr lang="en-US" sz="1650" dirty="0">
                <a:solidFill>
                  <a:srgbClr val="00002E"/>
                </a:solidFill>
                <a:latin typeface="PT Sans" pitchFamily="34" charset="0"/>
                <a:ea typeface="PT Sans" pitchFamily="34" charset="-122"/>
                <a:cs typeface="PT Sans" pitchFamily="34" charset="-120"/>
              </a:rPr>
              <a:t>Network connection records including duration, protocol, services, flags, byte counts, error rates, login attempts, and attack classifications such as DOS, Probe, R2L, and U2R.</a:t>
            </a:r>
            <a:endParaRPr lang="en-US" sz="1650" dirty="0"/>
          </a:p>
        </p:txBody>
      </p:sp>
      <p:sp>
        <p:nvSpPr>
          <p:cNvPr id="7" name="Shape 4"/>
          <p:cNvSpPr/>
          <p:nvPr/>
        </p:nvSpPr>
        <p:spPr>
          <a:xfrm>
            <a:off x="5199340" y="4331256"/>
            <a:ext cx="4231600" cy="3210520"/>
          </a:xfrm>
          <a:prstGeom prst="roundRect">
            <a:avLst>
              <a:gd name="adj" fmla="val 10049"/>
            </a:avLst>
          </a:prstGeom>
          <a:solidFill>
            <a:srgbClr val="F3F3FF"/>
          </a:solidFill>
          <a:ln w="22860">
            <a:solidFill>
              <a:srgbClr val="018CE1"/>
            </a:solidFill>
            <a:prstDash val="solid"/>
          </a:ln>
        </p:spPr>
      </p:sp>
      <p:sp>
        <p:nvSpPr>
          <p:cNvPr id="8" name="Text 5"/>
          <p:cNvSpPr/>
          <p:nvPr/>
        </p:nvSpPr>
        <p:spPr>
          <a:xfrm>
            <a:off x="5437227" y="4569143"/>
            <a:ext cx="2600444" cy="316230"/>
          </a:xfrm>
          <a:prstGeom prst="rect">
            <a:avLst/>
          </a:prstGeom>
          <a:noFill/>
          <a:ln/>
        </p:spPr>
        <p:txBody>
          <a:bodyPr wrap="none" lIns="0" tIns="0" rIns="0" bIns="0" rtlCol="0" anchor="t"/>
          <a:lstStyle/>
          <a:p>
            <a:pPr algn="l" indent="0" marL="0">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Data Cleaning Process</a:t>
            </a:r>
            <a:endParaRPr lang="en-US" sz="1950" dirty="0"/>
          </a:p>
        </p:txBody>
      </p:sp>
      <p:sp>
        <p:nvSpPr>
          <p:cNvPr id="9" name="Text 6"/>
          <p:cNvSpPr/>
          <p:nvPr/>
        </p:nvSpPr>
        <p:spPr>
          <a:xfrm>
            <a:off x="5437227" y="5014317"/>
            <a:ext cx="3755827"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00002E"/>
                </a:solidFill>
                <a:latin typeface="PT Sans" pitchFamily="34" charset="0"/>
                <a:ea typeface="PT Sans" pitchFamily="34" charset="-122"/>
                <a:cs typeface="PT Sans" pitchFamily="34" charset="-120"/>
              </a:rPr>
              <a:t>Handled missing and null values</a:t>
            </a:r>
            <a:endParaRPr lang="en-US" sz="1650" dirty="0"/>
          </a:p>
        </p:txBody>
      </p:sp>
      <p:sp>
        <p:nvSpPr>
          <p:cNvPr id="10" name="Text 7"/>
          <p:cNvSpPr/>
          <p:nvPr/>
        </p:nvSpPr>
        <p:spPr>
          <a:xfrm>
            <a:off x="5437227" y="5433536"/>
            <a:ext cx="3755827"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00002E"/>
                </a:solidFill>
                <a:latin typeface="PT Sans" pitchFamily="34" charset="0"/>
                <a:ea typeface="PT Sans" pitchFamily="34" charset="-122"/>
                <a:cs typeface="PT Sans" pitchFamily="34" charset="-120"/>
              </a:rPr>
              <a:t>Corrected or removed duplicates</a:t>
            </a:r>
            <a:endParaRPr lang="en-US" sz="1650" dirty="0"/>
          </a:p>
        </p:txBody>
      </p:sp>
      <p:sp>
        <p:nvSpPr>
          <p:cNvPr id="11" name="Text 8"/>
          <p:cNvSpPr/>
          <p:nvPr/>
        </p:nvSpPr>
        <p:spPr>
          <a:xfrm>
            <a:off x="5437227" y="5852755"/>
            <a:ext cx="3755827" cy="687943"/>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00002E"/>
                </a:solidFill>
                <a:latin typeface="PT Sans" pitchFamily="34" charset="0"/>
                <a:ea typeface="PT Sans" pitchFamily="34" charset="-122"/>
                <a:cs typeface="PT Sans" pitchFamily="34" charset="-120"/>
              </a:rPr>
              <a:t>Encoded categorical variables numerically</a:t>
            </a:r>
            <a:endParaRPr lang="en-US" sz="1650" dirty="0"/>
          </a:p>
        </p:txBody>
      </p:sp>
      <p:sp>
        <p:nvSpPr>
          <p:cNvPr id="12" name="Text 9"/>
          <p:cNvSpPr/>
          <p:nvPr/>
        </p:nvSpPr>
        <p:spPr>
          <a:xfrm>
            <a:off x="5437227" y="6615946"/>
            <a:ext cx="3755827" cy="687943"/>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00002E"/>
                </a:solidFill>
                <a:latin typeface="PT Sans" pitchFamily="34" charset="0"/>
                <a:ea typeface="PT Sans" pitchFamily="34" charset="-122"/>
                <a:cs typeface="PT Sans" pitchFamily="34" charset="-120"/>
              </a:rPr>
              <a:t>Statistical outlier detection and treatment</a:t>
            </a:r>
            <a:endParaRPr lang="en-US" sz="1650" dirty="0"/>
          </a:p>
        </p:txBody>
      </p:sp>
      <p:sp>
        <p:nvSpPr>
          <p:cNvPr id="13" name="Shape 10"/>
          <p:cNvSpPr/>
          <p:nvPr/>
        </p:nvSpPr>
        <p:spPr>
          <a:xfrm>
            <a:off x="9645968" y="4331256"/>
            <a:ext cx="4231600" cy="3210520"/>
          </a:xfrm>
          <a:prstGeom prst="roundRect">
            <a:avLst>
              <a:gd name="adj" fmla="val 10049"/>
            </a:avLst>
          </a:prstGeom>
          <a:solidFill>
            <a:srgbClr val="F3F3FF"/>
          </a:solidFill>
          <a:ln w="22860">
            <a:solidFill>
              <a:srgbClr val="DA33BF"/>
            </a:solidFill>
            <a:prstDash val="solid"/>
          </a:ln>
        </p:spPr>
      </p:sp>
      <p:sp>
        <p:nvSpPr>
          <p:cNvPr id="14" name="Text 11"/>
          <p:cNvSpPr/>
          <p:nvPr/>
        </p:nvSpPr>
        <p:spPr>
          <a:xfrm>
            <a:off x="9883854" y="4569143"/>
            <a:ext cx="2530316" cy="316230"/>
          </a:xfrm>
          <a:prstGeom prst="rect">
            <a:avLst/>
          </a:prstGeom>
          <a:noFill/>
          <a:ln/>
        </p:spPr>
        <p:txBody>
          <a:bodyPr wrap="none" lIns="0" tIns="0" rIns="0" bIns="0" rtlCol="0" anchor="t"/>
          <a:lstStyle/>
          <a:p>
            <a:pPr algn="l" indent="0" marL="0">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Key Attributes</a:t>
            </a:r>
            <a:endParaRPr lang="en-US" sz="1950" dirty="0"/>
          </a:p>
        </p:txBody>
      </p:sp>
      <p:sp>
        <p:nvSpPr>
          <p:cNvPr id="15" name="Text 12"/>
          <p:cNvSpPr/>
          <p:nvPr/>
        </p:nvSpPr>
        <p:spPr>
          <a:xfrm>
            <a:off x="9883854" y="5014317"/>
            <a:ext cx="3755827"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00002E"/>
                </a:solidFill>
                <a:latin typeface="PT Sans" pitchFamily="34" charset="0"/>
                <a:ea typeface="PT Sans" pitchFamily="34" charset="-122"/>
                <a:cs typeface="PT Sans" pitchFamily="34" charset="-120"/>
              </a:rPr>
              <a:t>Duration, Protocol_Type</a:t>
            </a:r>
            <a:endParaRPr lang="en-US" sz="1650" dirty="0"/>
          </a:p>
        </p:txBody>
      </p:sp>
      <p:sp>
        <p:nvSpPr>
          <p:cNvPr id="16" name="Text 13"/>
          <p:cNvSpPr/>
          <p:nvPr/>
        </p:nvSpPr>
        <p:spPr>
          <a:xfrm>
            <a:off x="9883854" y="5433536"/>
            <a:ext cx="3755827"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00002E"/>
                </a:solidFill>
                <a:latin typeface="PT Sans" pitchFamily="34" charset="0"/>
                <a:ea typeface="PT Sans" pitchFamily="34" charset="-122"/>
                <a:cs typeface="PT Sans" pitchFamily="34" charset="-120"/>
              </a:rPr>
              <a:t>Src_Bytes, Dst_Bytes</a:t>
            </a:r>
            <a:endParaRPr lang="en-US" sz="1650" dirty="0"/>
          </a:p>
        </p:txBody>
      </p:sp>
      <p:sp>
        <p:nvSpPr>
          <p:cNvPr id="17" name="Text 14"/>
          <p:cNvSpPr/>
          <p:nvPr/>
        </p:nvSpPr>
        <p:spPr>
          <a:xfrm>
            <a:off x="9883854" y="5852755"/>
            <a:ext cx="3755827"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00002E"/>
                </a:solidFill>
                <a:latin typeface="PT Sans" pitchFamily="34" charset="0"/>
                <a:ea typeface="PT Sans" pitchFamily="34" charset="-122"/>
                <a:cs typeface="PT Sans" pitchFamily="34" charset="-120"/>
              </a:rPr>
              <a:t>Logged_In, Num_Failed_Logins</a:t>
            </a:r>
            <a:endParaRPr lang="en-US" sz="1650" dirty="0"/>
          </a:p>
        </p:txBody>
      </p:sp>
      <p:sp>
        <p:nvSpPr>
          <p:cNvPr id="18" name="Text 15"/>
          <p:cNvSpPr/>
          <p:nvPr/>
        </p:nvSpPr>
        <p:spPr>
          <a:xfrm>
            <a:off x="9883854" y="6271974"/>
            <a:ext cx="3755827"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00002E"/>
                </a:solidFill>
                <a:latin typeface="PT Sans" pitchFamily="34" charset="0"/>
                <a:ea typeface="PT Sans" pitchFamily="34" charset="-122"/>
                <a:cs typeface="PT Sans" pitchFamily="34" charset="-120"/>
              </a:rPr>
              <a:t>Attack type and Severity level</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803559"/>
            <a:ext cx="9988868"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Exploratory Data Analysis and Insights</a:t>
            </a:r>
            <a:endParaRPr lang="en-US" sz="4400" dirty="0"/>
          </a:p>
        </p:txBody>
      </p:sp>
      <p:sp>
        <p:nvSpPr>
          <p:cNvPr id="3" name="Text 1"/>
          <p:cNvSpPr/>
          <p:nvPr/>
        </p:nvSpPr>
        <p:spPr>
          <a:xfrm>
            <a:off x="837724" y="3105864"/>
            <a:ext cx="3292078"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Data Analysis Techniques</a:t>
            </a:r>
            <a:endParaRPr lang="en-US" sz="2200" dirty="0"/>
          </a:p>
        </p:txBody>
      </p:sp>
      <p:sp>
        <p:nvSpPr>
          <p:cNvPr id="4" name="Text 2"/>
          <p:cNvSpPr/>
          <p:nvPr/>
        </p:nvSpPr>
        <p:spPr>
          <a:xfrm>
            <a:off x="837724" y="3697129"/>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Univariate and bivariate analyses were conducted using histograms, heatmaps, and bar plots to discover distribution and correlations among features and attack types.</a:t>
            </a:r>
            <a:endParaRPr lang="en-US" sz="1850" dirty="0"/>
          </a:p>
        </p:txBody>
      </p:sp>
      <p:sp>
        <p:nvSpPr>
          <p:cNvPr id="5" name="Text 3"/>
          <p:cNvSpPr/>
          <p:nvPr/>
        </p:nvSpPr>
        <p:spPr>
          <a:xfrm>
            <a:off x="837724" y="5061585"/>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Highly correlated features included failed login counts and root shell accesses, indicating strong predictors for advanced threats.</a:t>
            </a:r>
            <a:endParaRPr lang="en-US" sz="1850" dirty="0"/>
          </a:p>
        </p:txBody>
      </p:sp>
      <p:sp>
        <p:nvSpPr>
          <p:cNvPr id="6" name="Text 4"/>
          <p:cNvSpPr/>
          <p:nvPr/>
        </p:nvSpPr>
        <p:spPr>
          <a:xfrm>
            <a:off x="7614761" y="310586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Key Findings</a:t>
            </a:r>
            <a:endParaRPr lang="en-US" sz="2200" dirty="0"/>
          </a:p>
        </p:txBody>
      </p:sp>
      <p:sp>
        <p:nvSpPr>
          <p:cNvPr id="7" name="Text 5"/>
          <p:cNvSpPr/>
          <p:nvPr/>
        </p:nvSpPr>
        <p:spPr>
          <a:xfrm>
            <a:off x="7614761" y="3697129"/>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Failed logins correlate with R2L and U2R attacks</a:t>
            </a:r>
            <a:endParaRPr lang="en-US" sz="1850" dirty="0"/>
          </a:p>
        </p:txBody>
      </p:sp>
      <p:sp>
        <p:nvSpPr>
          <p:cNvPr id="8" name="Text 6"/>
          <p:cNvSpPr/>
          <p:nvPr/>
        </p:nvSpPr>
        <p:spPr>
          <a:xfrm>
            <a:off x="7614761" y="4163854"/>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Some protocols and services face higher attack frequency</a:t>
            </a:r>
            <a:endParaRPr lang="en-US" sz="1850" dirty="0"/>
          </a:p>
        </p:txBody>
      </p:sp>
      <p:sp>
        <p:nvSpPr>
          <p:cNvPr id="9" name="Text 7"/>
          <p:cNvSpPr/>
          <p:nvPr/>
        </p:nvSpPr>
        <p:spPr>
          <a:xfrm>
            <a:off x="7614761" y="5013603"/>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DOS attacks dominate the dataset as the most common threat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97493"/>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Feature Engineering for Model Performance</a:t>
            </a:r>
            <a:endParaRPr lang="en-US" sz="4400" dirty="0"/>
          </a:p>
        </p:txBody>
      </p:sp>
      <p:sp>
        <p:nvSpPr>
          <p:cNvPr id="4" name="Shape 1"/>
          <p:cNvSpPr/>
          <p:nvPr/>
        </p:nvSpPr>
        <p:spPr>
          <a:xfrm>
            <a:off x="837724" y="2664500"/>
            <a:ext cx="538520" cy="538520"/>
          </a:xfrm>
          <a:prstGeom prst="roundRect">
            <a:avLst>
              <a:gd name="adj" fmla="val 66677"/>
            </a:avLst>
          </a:prstGeom>
          <a:solidFill>
            <a:srgbClr val="F3F3FF"/>
          </a:solidFill>
          <a:ln w="22860">
            <a:solidFill>
              <a:srgbClr val="2D4DF2"/>
            </a:solidFill>
            <a:prstDash val="solid"/>
          </a:ln>
        </p:spPr>
      </p:sp>
      <p:sp>
        <p:nvSpPr>
          <p:cNvPr id="5" name="Text 2"/>
          <p:cNvSpPr/>
          <p:nvPr/>
        </p:nvSpPr>
        <p:spPr>
          <a:xfrm>
            <a:off x="1615559" y="2746772"/>
            <a:ext cx="2806898" cy="703898"/>
          </a:xfrm>
          <a:prstGeom prst="rect">
            <a:avLst/>
          </a:prstGeom>
          <a:noFill/>
          <a:ln/>
        </p:spPr>
        <p:txBody>
          <a:bodyPr wrap="squar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New Features Created</a:t>
            </a:r>
            <a:endParaRPr lang="en-US" sz="2200" dirty="0"/>
          </a:p>
        </p:txBody>
      </p:sp>
      <p:sp>
        <p:nvSpPr>
          <p:cNvPr id="6" name="Text 3"/>
          <p:cNvSpPr/>
          <p:nvPr/>
        </p:nvSpPr>
        <p:spPr>
          <a:xfrm>
            <a:off x="1615559" y="3594259"/>
            <a:ext cx="2806898" cy="1915120"/>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Binary flags like is_large_transfer derived from transfer byte thresholds to capture significant data flows.</a:t>
            </a:r>
            <a:endParaRPr lang="en-US" sz="1850" dirty="0"/>
          </a:p>
        </p:txBody>
      </p:sp>
      <p:sp>
        <p:nvSpPr>
          <p:cNvPr id="7" name="Shape 4"/>
          <p:cNvSpPr/>
          <p:nvPr/>
        </p:nvSpPr>
        <p:spPr>
          <a:xfrm>
            <a:off x="4721662" y="2664500"/>
            <a:ext cx="538520" cy="538520"/>
          </a:xfrm>
          <a:prstGeom prst="roundRect">
            <a:avLst>
              <a:gd name="adj" fmla="val 66677"/>
            </a:avLst>
          </a:prstGeom>
          <a:solidFill>
            <a:srgbClr val="F3F3FF"/>
          </a:solidFill>
          <a:ln w="22860">
            <a:solidFill>
              <a:srgbClr val="018CE1"/>
            </a:solidFill>
            <a:prstDash val="solid"/>
          </a:ln>
        </p:spPr>
      </p:sp>
      <p:sp>
        <p:nvSpPr>
          <p:cNvPr id="8" name="Text 5"/>
          <p:cNvSpPr/>
          <p:nvPr/>
        </p:nvSpPr>
        <p:spPr>
          <a:xfrm>
            <a:off x="5499497" y="2746772"/>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Aggregated Metrics</a:t>
            </a:r>
            <a:endParaRPr lang="en-US" sz="2200" dirty="0"/>
          </a:p>
        </p:txBody>
      </p:sp>
      <p:sp>
        <p:nvSpPr>
          <p:cNvPr id="9" name="Text 6"/>
          <p:cNvSpPr/>
          <p:nvPr/>
        </p:nvSpPr>
        <p:spPr>
          <a:xfrm>
            <a:off x="5499497" y="3242310"/>
            <a:ext cx="2806898"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Error rates were combined to quantify connection instability, enhancing attack detection capability.</a:t>
            </a:r>
            <a:endParaRPr lang="en-US" sz="1850" dirty="0"/>
          </a:p>
        </p:txBody>
      </p:sp>
      <p:sp>
        <p:nvSpPr>
          <p:cNvPr id="10" name="Shape 7"/>
          <p:cNvSpPr/>
          <p:nvPr/>
        </p:nvSpPr>
        <p:spPr>
          <a:xfrm>
            <a:off x="837724" y="5988129"/>
            <a:ext cx="538520" cy="538520"/>
          </a:xfrm>
          <a:prstGeom prst="roundRect">
            <a:avLst>
              <a:gd name="adj" fmla="val 66677"/>
            </a:avLst>
          </a:prstGeom>
          <a:solidFill>
            <a:srgbClr val="F3F3FF"/>
          </a:solidFill>
          <a:ln w="22860">
            <a:solidFill>
              <a:srgbClr val="DA33BF"/>
            </a:solidFill>
            <a:prstDash val="solid"/>
          </a:ln>
        </p:spPr>
      </p:sp>
      <p:sp>
        <p:nvSpPr>
          <p:cNvPr id="11" name="Text 8"/>
          <p:cNvSpPr/>
          <p:nvPr/>
        </p:nvSpPr>
        <p:spPr>
          <a:xfrm>
            <a:off x="1615559" y="607040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Data Refinement</a:t>
            </a:r>
            <a:endParaRPr lang="en-US" sz="2200" dirty="0"/>
          </a:p>
        </p:txBody>
      </p:sp>
      <p:sp>
        <p:nvSpPr>
          <p:cNvPr id="12" name="Text 9"/>
          <p:cNvSpPr/>
          <p:nvPr/>
        </p:nvSpPr>
        <p:spPr>
          <a:xfrm>
            <a:off x="1615559" y="6565940"/>
            <a:ext cx="6690717"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Non-informative and redundant columns were removed to streamline the dataset and improve model efficiency.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52330"/>
          </a:xfrm>
          <a:prstGeom prst="rect">
            <a:avLst/>
          </a:prstGeom>
        </p:spPr>
      </p:pic>
      <p:sp>
        <p:nvSpPr>
          <p:cNvPr id="3" name="Text 0"/>
          <p:cNvSpPr/>
          <p:nvPr/>
        </p:nvSpPr>
        <p:spPr>
          <a:xfrm>
            <a:off x="686633" y="2991803"/>
            <a:ext cx="9098280" cy="576977"/>
          </a:xfrm>
          <a:prstGeom prst="rect">
            <a:avLst/>
          </a:prstGeom>
          <a:noFill/>
          <a:ln/>
        </p:spPr>
        <p:txBody>
          <a:bodyPr wrap="none" lIns="0" tIns="0" rIns="0" bIns="0" rtlCol="0" anchor="t"/>
          <a:lstStyle/>
          <a:p>
            <a:pPr algn="l" indent="0" marL="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Predictive Modeling and Recommendations</a:t>
            </a:r>
            <a:endParaRPr lang="en-US" sz="3600" dirty="0"/>
          </a:p>
        </p:txBody>
      </p:sp>
      <p:sp>
        <p:nvSpPr>
          <p:cNvPr id="4" name="Shape 1"/>
          <p:cNvSpPr/>
          <p:nvPr/>
        </p:nvSpPr>
        <p:spPr>
          <a:xfrm>
            <a:off x="7303770" y="3862983"/>
            <a:ext cx="22860" cy="3828574"/>
          </a:xfrm>
          <a:prstGeom prst="roundRect">
            <a:avLst>
              <a:gd name="adj" fmla="val 1287360"/>
            </a:avLst>
          </a:prstGeom>
          <a:solidFill>
            <a:srgbClr val="000000">
              <a:alpha val="8000"/>
            </a:srgbClr>
          </a:solidFill>
          <a:ln/>
        </p:spPr>
      </p:sp>
      <p:sp>
        <p:nvSpPr>
          <p:cNvPr id="5" name="Shape 2"/>
          <p:cNvSpPr/>
          <p:nvPr/>
        </p:nvSpPr>
        <p:spPr>
          <a:xfrm>
            <a:off x="6528852" y="4072176"/>
            <a:ext cx="588526" cy="22860"/>
          </a:xfrm>
          <a:prstGeom prst="roundRect">
            <a:avLst>
              <a:gd name="adj" fmla="val 1287360"/>
            </a:avLst>
          </a:prstGeom>
          <a:solidFill>
            <a:srgbClr val="2D4DF2"/>
          </a:solidFill>
          <a:ln/>
        </p:spPr>
      </p:sp>
      <p:sp>
        <p:nvSpPr>
          <p:cNvPr id="6" name="Shape 3"/>
          <p:cNvSpPr/>
          <p:nvPr/>
        </p:nvSpPr>
        <p:spPr>
          <a:xfrm>
            <a:off x="7094518" y="3862983"/>
            <a:ext cx="441365" cy="441365"/>
          </a:xfrm>
          <a:prstGeom prst="roundRect">
            <a:avLst>
              <a:gd name="adj" fmla="val 66677"/>
            </a:avLst>
          </a:prstGeom>
          <a:solidFill>
            <a:srgbClr val="F3F3FF"/>
          </a:solidFill>
          <a:ln w="22860">
            <a:solidFill>
              <a:srgbClr val="2D4DF2"/>
            </a:solidFill>
            <a:prstDash val="solid"/>
          </a:ln>
        </p:spPr>
      </p:sp>
      <p:sp>
        <p:nvSpPr>
          <p:cNvPr id="7" name="Text 4"/>
          <p:cNvSpPr/>
          <p:nvPr/>
        </p:nvSpPr>
        <p:spPr>
          <a:xfrm>
            <a:off x="7176671" y="3910548"/>
            <a:ext cx="276939" cy="346115"/>
          </a:xfrm>
          <a:prstGeom prst="rect">
            <a:avLst/>
          </a:prstGeom>
          <a:noFill/>
          <a:ln/>
        </p:spPr>
        <p:txBody>
          <a:bodyPr wrap="none" lIns="0" tIns="0" rIns="0" bIns="0" rtlCol="0" anchor="t"/>
          <a:lstStyle/>
          <a:p>
            <a:pPr algn="ctr" indent="0" marL="0">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1</a:t>
            </a:r>
            <a:endParaRPr lang="en-US" sz="2150" dirty="0"/>
          </a:p>
        </p:txBody>
      </p:sp>
      <p:sp>
        <p:nvSpPr>
          <p:cNvPr id="8" name="Text 5"/>
          <p:cNvSpPr/>
          <p:nvPr/>
        </p:nvSpPr>
        <p:spPr>
          <a:xfrm>
            <a:off x="4026098" y="3930372"/>
            <a:ext cx="2308146" cy="288488"/>
          </a:xfrm>
          <a:prstGeom prst="rect">
            <a:avLst/>
          </a:prstGeom>
          <a:noFill/>
          <a:ln/>
        </p:spPr>
        <p:txBody>
          <a:bodyPr wrap="none" lIns="0" tIns="0" rIns="0" bIns="0" rtlCol="0" anchor="t"/>
          <a:lstStyle/>
          <a:p>
            <a:pPr algn="r"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Modeling Approach</a:t>
            </a:r>
            <a:endParaRPr lang="en-US" sz="1800" dirty="0"/>
          </a:p>
        </p:txBody>
      </p:sp>
      <p:sp>
        <p:nvSpPr>
          <p:cNvPr id="9" name="Text 6"/>
          <p:cNvSpPr/>
          <p:nvPr/>
        </p:nvSpPr>
        <p:spPr>
          <a:xfrm>
            <a:off x="686633" y="4336494"/>
            <a:ext cx="5647611" cy="627698"/>
          </a:xfrm>
          <a:prstGeom prst="rect">
            <a:avLst/>
          </a:prstGeom>
          <a:noFill/>
          <a:ln/>
        </p:spPr>
        <p:txBody>
          <a:bodyPr wrap="square" lIns="0" tIns="0" rIns="0" bIns="0" rtlCol="0" anchor="t"/>
          <a:lstStyle/>
          <a:p>
            <a:pPr algn="r" indent="0" marL="0">
              <a:lnSpc>
                <a:spcPts val="2450"/>
              </a:lnSpc>
              <a:buNone/>
            </a:pPr>
            <a:r>
              <a:rPr lang="en-US" sz="1500" dirty="0">
                <a:solidFill>
                  <a:srgbClr val="00002E"/>
                </a:solidFill>
                <a:latin typeface="PT Sans" pitchFamily="34" charset="0"/>
                <a:ea typeface="PT Sans" pitchFamily="34" charset="-122"/>
                <a:cs typeface="PT Sans" pitchFamily="34" charset="-120"/>
              </a:rPr>
              <a:t>Random Forest Classifier was selected to predict attack types using key numeric and engineered features.</a:t>
            </a:r>
            <a:endParaRPr lang="en-US" sz="1500" dirty="0"/>
          </a:p>
        </p:txBody>
      </p:sp>
      <p:sp>
        <p:nvSpPr>
          <p:cNvPr id="10" name="Shape 7"/>
          <p:cNvSpPr/>
          <p:nvPr/>
        </p:nvSpPr>
        <p:spPr>
          <a:xfrm>
            <a:off x="7513022" y="5249228"/>
            <a:ext cx="588526" cy="22860"/>
          </a:xfrm>
          <a:prstGeom prst="roundRect">
            <a:avLst>
              <a:gd name="adj" fmla="val 1287360"/>
            </a:avLst>
          </a:prstGeom>
          <a:solidFill>
            <a:srgbClr val="018CE1"/>
          </a:solidFill>
          <a:ln/>
        </p:spPr>
      </p:sp>
      <p:sp>
        <p:nvSpPr>
          <p:cNvPr id="11" name="Shape 8"/>
          <p:cNvSpPr/>
          <p:nvPr/>
        </p:nvSpPr>
        <p:spPr>
          <a:xfrm>
            <a:off x="7094518" y="5040035"/>
            <a:ext cx="441365" cy="441365"/>
          </a:xfrm>
          <a:prstGeom prst="roundRect">
            <a:avLst>
              <a:gd name="adj" fmla="val 66677"/>
            </a:avLst>
          </a:prstGeom>
          <a:solidFill>
            <a:srgbClr val="F3F3FF"/>
          </a:solidFill>
          <a:ln w="22860">
            <a:solidFill>
              <a:srgbClr val="018CE1"/>
            </a:solidFill>
            <a:prstDash val="solid"/>
          </a:ln>
        </p:spPr>
      </p:sp>
      <p:sp>
        <p:nvSpPr>
          <p:cNvPr id="12" name="Text 9"/>
          <p:cNvSpPr/>
          <p:nvPr/>
        </p:nvSpPr>
        <p:spPr>
          <a:xfrm>
            <a:off x="7176671" y="5087600"/>
            <a:ext cx="276939" cy="346115"/>
          </a:xfrm>
          <a:prstGeom prst="rect">
            <a:avLst/>
          </a:prstGeom>
          <a:noFill/>
          <a:ln/>
        </p:spPr>
        <p:txBody>
          <a:bodyPr wrap="none" lIns="0" tIns="0" rIns="0" bIns="0" rtlCol="0" anchor="t"/>
          <a:lstStyle/>
          <a:p>
            <a:pPr algn="ctr" indent="0" marL="0">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2</a:t>
            </a:r>
            <a:endParaRPr lang="en-US" sz="2150" dirty="0"/>
          </a:p>
        </p:txBody>
      </p:sp>
      <p:sp>
        <p:nvSpPr>
          <p:cNvPr id="13" name="Text 10"/>
          <p:cNvSpPr/>
          <p:nvPr/>
        </p:nvSpPr>
        <p:spPr>
          <a:xfrm>
            <a:off x="8296156" y="5107424"/>
            <a:ext cx="2308146" cy="288488"/>
          </a:xfrm>
          <a:prstGeom prst="rect">
            <a:avLst/>
          </a:prstGeom>
          <a:noFill/>
          <a:ln/>
        </p:spPr>
        <p:txBody>
          <a:bodyPr wrap="none" lIns="0" tIns="0" rIns="0" bIns="0" rtlCol="0" anchor="t"/>
          <a:lstStyle/>
          <a:p>
            <a:pPr algn="l"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Model Evaluation</a:t>
            </a:r>
            <a:endParaRPr lang="en-US" sz="1800" dirty="0"/>
          </a:p>
        </p:txBody>
      </p:sp>
      <p:sp>
        <p:nvSpPr>
          <p:cNvPr id="14" name="Text 11"/>
          <p:cNvSpPr/>
          <p:nvPr/>
        </p:nvSpPr>
        <p:spPr>
          <a:xfrm>
            <a:off x="8296156" y="5513546"/>
            <a:ext cx="5647611" cy="627698"/>
          </a:xfrm>
          <a:prstGeom prst="rect">
            <a:avLst/>
          </a:prstGeom>
          <a:noFill/>
          <a:ln/>
        </p:spPr>
        <p:txBody>
          <a:bodyPr wrap="square" lIns="0" tIns="0" rIns="0" bIns="0" rtlCol="0" anchor="t"/>
          <a:lstStyle/>
          <a:p>
            <a:pPr algn="l" indent="0" marL="0">
              <a:lnSpc>
                <a:spcPts val="2450"/>
              </a:lnSpc>
              <a:buNone/>
            </a:pPr>
            <a:r>
              <a:rPr lang="en-US" sz="1500" dirty="0">
                <a:solidFill>
                  <a:srgbClr val="00002E"/>
                </a:solidFill>
                <a:latin typeface="PT Sans" pitchFamily="34" charset="0"/>
                <a:ea typeface="PT Sans" pitchFamily="34" charset="-122"/>
                <a:cs typeface="PT Sans" pitchFamily="34" charset="-120"/>
              </a:rPr>
              <a:t>Achieved approximately 94% accuracy with strong precision, recall, and F1-scores across attack categories.</a:t>
            </a:r>
            <a:endParaRPr lang="en-US" sz="1500" dirty="0"/>
          </a:p>
        </p:txBody>
      </p:sp>
      <p:sp>
        <p:nvSpPr>
          <p:cNvPr id="15" name="Shape 12"/>
          <p:cNvSpPr/>
          <p:nvPr/>
        </p:nvSpPr>
        <p:spPr>
          <a:xfrm>
            <a:off x="6528852" y="6263759"/>
            <a:ext cx="588526" cy="22860"/>
          </a:xfrm>
          <a:prstGeom prst="roundRect">
            <a:avLst>
              <a:gd name="adj" fmla="val 1287360"/>
            </a:avLst>
          </a:prstGeom>
          <a:solidFill>
            <a:srgbClr val="DA33BF"/>
          </a:solidFill>
          <a:ln/>
        </p:spPr>
      </p:sp>
      <p:sp>
        <p:nvSpPr>
          <p:cNvPr id="16" name="Shape 13"/>
          <p:cNvSpPr/>
          <p:nvPr/>
        </p:nvSpPr>
        <p:spPr>
          <a:xfrm>
            <a:off x="7094518" y="6054566"/>
            <a:ext cx="441365" cy="441365"/>
          </a:xfrm>
          <a:prstGeom prst="roundRect">
            <a:avLst>
              <a:gd name="adj" fmla="val 66677"/>
            </a:avLst>
          </a:prstGeom>
          <a:solidFill>
            <a:srgbClr val="F3F3FF"/>
          </a:solidFill>
          <a:ln w="22860">
            <a:solidFill>
              <a:srgbClr val="DA33BF"/>
            </a:solidFill>
            <a:prstDash val="solid"/>
          </a:ln>
        </p:spPr>
      </p:sp>
      <p:sp>
        <p:nvSpPr>
          <p:cNvPr id="17" name="Text 14"/>
          <p:cNvSpPr/>
          <p:nvPr/>
        </p:nvSpPr>
        <p:spPr>
          <a:xfrm>
            <a:off x="7176671" y="6102132"/>
            <a:ext cx="276939" cy="346115"/>
          </a:xfrm>
          <a:prstGeom prst="rect">
            <a:avLst/>
          </a:prstGeom>
          <a:noFill/>
          <a:ln/>
        </p:spPr>
        <p:txBody>
          <a:bodyPr wrap="none" lIns="0" tIns="0" rIns="0" bIns="0" rtlCol="0" anchor="t"/>
          <a:lstStyle/>
          <a:p>
            <a:pPr algn="ctr" indent="0" marL="0">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3</a:t>
            </a:r>
            <a:endParaRPr lang="en-US" sz="2150" dirty="0"/>
          </a:p>
        </p:txBody>
      </p:sp>
      <p:sp>
        <p:nvSpPr>
          <p:cNvPr id="18" name="Text 15"/>
          <p:cNvSpPr/>
          <p:nvPr/>
        </p:nvSpPr>
        <p:spPr>
          <a:xfrm>
            <a:off x="3033832" y="6121956"/>
            <a:ext cx="3300413" cy="288488"/>
          </a:xfrm>
          <a:prstGeom prst="rect">
            <a:avLst/>
          </a:prstGeom>
          <a:noFill/>
          <a:ln/>
        </p:spPr>
        <p:txBody>
          <a:bodyPr wrap="none" lIns="0" tIns="0" rIns="0" bIns="0" rtlCol="0" anchor="t"/>
          <a:lstStyle/>
          <a:p>
            <a:pPr algn="r"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Deployment Recommendations</a:t>
            </a:r>
            <a:endParaRPr lang="en-US" sz="1800" dirty="0"/>
          </a:p>
        </p:txBody>
      </p:sp>
      <p:sp>
        <p:nvSpPr>
          <p:cNvPr id="19" name="Text 16"/>
          <p:cNvSpPr/>
          <p:nvPr/>
        </p:nvSpPr>
        <p:spPr>
          <a:xfrm>
            <a:off x="686633" y="6528078"/>
            <a:ext cx="5647611" cy="941546"/>
          </a:xfrm>
          <a:prstGeom prst="rect">
            <a:avLst/>
          </a:prstGeom>
          <a:noFill/>
          <a:ln/>
        </p:spPr>
        <p:txBody>
          <a:bodyPr wrap="square" lIns="0" tIns="0" rIns="0" bIns="0" rtlCol="0" anchor="t"/>
          <a:lstStyle/>
          <a:p>
            <a:pPr algn="r" indent="0" marL="0">
              <a:lnSpc>
                <a:spcPts val="2450"/>
              </a:lnSpc>
              <a:buNone/>
            </a:pPr>
            <a:r>
              <a:rPr lang="en-US" sz="1500" dirty="0">
                <a:solidFill>
                  <a:srgbClr val="00002E"/>
                </a:solidFill>
                <a:latin typeface="PT Sans" pitchFamily="34" charset="0"/>
                <a:ea typeface="PT Sans" pitchFamily="34" charset="-122"/>
                <a:cs typeface="PT Sans" pitchFamily="34" charset="-120"/>
              </a:rPr>
              <a:t>Integrate with real-time network data feeds; monitor login failures, traffic flow, and error rates; and frequently retrain models to keep pace with evolving threats.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995011"/>
            <a:ext cx="8600718"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Project Repository and Resources</a:t>
            </a:r>
            <a:endParaRPr lang="en-US" sz="4400" dirty="0"/>
          </a:p>
        </p:txBody>
      </p:sp>
      <p:sp>
        <p:nvSpPr>
          <p:cNvPr id="3" name="Text 1"/>
          <p:cNvSpPr/>
          <p:nvPr/>
        </p:nvSpPr>
        <p:spPr>
          <a:xfrm>
            <a:off x="837724" y="329731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Repository Contents</a:t>
            </a:r>
            <a:endParaRPr lang="en-US" sz="2200" dirty="0"/>
          </a:p>
        </p:txBody>
      </p:sp>
      <p:sp>
        <p:nvSpPr>
          <p:cNvPr id="4" name="Text 2"/>
          <p:cNvSpPr/>
          <p:nvPr/>
        </p:nvSpPr>
        <p:spPr>
          <a:xfrm>
            <a:off x="837724" y="388858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Code: Jupyter Notebooks and scripts</a:t>
            </a:r>
            <a:endParaRPr lang="en-US" sz="1850" dirty="0"/>
          </a:p>
        </p:txBody>
      </p:sp>
      <p:sp>
        <p:nvSpPr>
          <p:cNvPr id="5" name="Text 3"/>
          <p:cNvSpPr/>
          <p:nvPr/>
        </p:nvSpPr>
        <p:spPr>
          <a:xfrm>
            <a:off x="837724" y="435530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Data: Network traffic datasets</a:t>
            </a:r>
            <a:endParaRPr lang="en-US" sz="1850" dirty="0"/>
          </a:p>
        </p:txBody>
      </p:sp>
      <p:sp>
        <p:nvSpPr>
          <p:cNvPr id="6" name="Text 4"/>
          <p:cNvSpPr/>
          <p:nvPr/>
        </p:nvSpPr>
        <p:spPr>
          <a:xfrm>
            <a:off x="837724" y="482203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Reports: Comprehensive PDF documentation</a:t>
            </a:r>
            <a:endParaRPr lang="en-US" sz="1850" dirty="0"/>
          </a:p>
        </p:txBody>
      </p:sp>
      <p:sp>
        <p:nvSpPr>
          <p:cNvPr id="7" name="Text 5"/>
          <p:cNvSpPr/>
          <p:nvPr/>
        </p:nvSpPr>
        <p:spPr>
          <a:xfrm>
            <a:off x="837724" y="528875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Presentations: Slide decks summarizing findings</a:t>
            </a:r>
            <a:endParaRPr lang="en-US" sz="1850" dirty="0"/>
          </a:p>
        </p:txBody>
      </p:sp>
      <p:sp>
        <p:nvSpPr>
          <p:cNvPr id="8" name="Text 6"/>
          <p:cNvSpPr/>
          <p:nvPr/>
        </p:nvSpPr>
        <p:spPr>
          <a:xfrm>
            <a:off x="837724" y="575548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Media: Visual assets and charts used throughout</a:t>
            </a:r>
            <a:endParaRPr lang="en-US" sz="1850" dirty="0"/>
          </a:p>
        </p:txBody>
      </p:sp>
      <p:sp>
        <p:nvSpPr>
          <p:cNvPr id="9" name="Text 7"/>
          <p:cNvSpPr/>
          <p:nvPr/>
        </p:nvSpPr>
        <p:spPr>
          <a:xfrm>
            <a:off x="7614761" y="329731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Access</a:t>
            </a:r>
            <a:endParaRPr lang="en-US" sz="2200" dirty="0"/>
          </a:p>
        </p:txBody>
      </p:sp>
      <p:sp>
        <p:nvSpPr>
          <p:cNvPr id="10" name="Text 8"/>
          <p:cNvSpPr/>
          <p:nvPr/>
        </p:nvSpPr>
        <p:spPr>
          <a:xfrm>
            <a:off x="7614761" y="3888581"/>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All materials are hosted publicly on GitHub to encourage transparency, reproducibility, and collaborative development.</a:t>
            </a:r>
            <a:endParaRPr lang="en-US" sz="1850" dirty="0"/>
          </a:p>
        </p:txBody>
      </p:sp>
      <p:sp>
        <p:nvSpPr>
          <p:cNvPr id="11" name="Text 9"/>
          <p:cNvSpPr/>
          <p:nvPr/>
        </p:nvSpPr>
        <p:spPr>
          <a:xfrm>
            <a:off x="7614761" y="5253038"/>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https://github.com/your-username/cybersecurity-data-analysis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27152"/>
          </a:xfrm>
          <a:prstGeom prst="rect">
            <a:avLst/>
          </a:prstGeom>
        </p:spPr>
      </p:pic>
      <p:sp>
        <p:nvSpPr>
          <p:cNvPr id="3" name="Text 0"/>
          <p:cNvSpPr/>
          <p:nvPr/>
        </p:nvSpPr>
        <p:spPr>
          <a:xfrm>
            <a:off x="819507" y="3757017"/>
            <a:ext cx="7126486" cy="688777"/>
          </a:xfrm>
          <a:prstGeom prst="rect">
            <a:avLst/>
          </a:prstGeom>
          <a:noFill/>
          <a:ln/>
        </p:spPr>
        <p:txBody>
          <a:bodyPr wrap="none" lIns="0" tIns="0" rIns="0" bIns="0" rtlCol="0" anchor="t"/>
          <a:lstStyle/>
          <a:p>
            <a:pPr algn="l" indent="0" marL="0">
              <a:lnSpc>
                <a:spcPts val="5400"/>
              </a:lnSpc>
              <a:buNone/>
            </a:pPr>
            <a:r>
              <a:rPr lang="en-US" sz="4300" dirty="0">
                <a:solidFill>
                  <a:srgbClr val="00002E"/>
                </a:solidFill>
                <a:latin typeface="Nunito Semi Bold" pitchFamily="34" charset="0"/>
                <a:ea typeface="Nunito Semi Bold" pitchFamily="34" charset="-122"/>
                <a:cs typeface="Nunito Semi Bold" pitchFamily="34" charset="-120"/>
              </a:rPr>
              <a:t>Conclusion and Future Work</a:t>
            </a:r>
            <a:endParaRPr lang="en-US" sz="4300" dirty="0"/>
          </a:p>
        </p:txBody>
      </p:sp>
      <p:sp>
        <p:nvSpPr>
          <p:cNvPr id="4" name="Shape 1"/>
          <p:cNvSpPr/>
          <p:nvPr/>
        </p:nvSpPr>
        <p:spPr>
          <a:xfrm>
            <a:off x="819507" y="4797028"/>
            <a:ext cx="526852" cy="526852"/>
          </a:xfrm>
          <a:prstGeom prst="roundRect">
            <a:avLst>
              <a:gd name="adj" fmla="val 66673"/>
            </a:avLst>
          </a:prstGeom>
          <a:solidFill>
            <a:srgbClr val="F3F3FF"/>
          </a:solidFill>
          <a:ln w="22860">
            <a:solidFill>
              <a:srgbClr val="2D4DF2"/>
            </a:solidFill>
            <a:prstDash val="solid"/>
          </a:ln>
        </p:spPr>
      </p:sp>
      <p:sp>
        <p:nvSpPr>
          <p:cNvPr id="5" name="Text 2"/>
          <p:cNvSpPr/>
          <p:nvPr/>
        </p:nvSpPr>
        <p:spPr>
          <a:xfrm>
            <a:off x="1580436" y="4877514"/>
            <a:ext cx="2754987" cy="344329"/>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Project Achievements</a:t>
            </a:r>
            <a:endParaRPr lang="en-US" sz="2150" dirty="0"/>
          </a:p>
        </p:txBody>
      </p:sp>
      <p:sp>
        <p:nvSpPr>
          <p:cNvPr id="6" name="Text 3"/>
          <p:cNvSpPr/>
          <p:nvPr/>
        </p:nvSpPr>
        <p:spPr>
          <a:xfrm>
            <a:off x="1580436" y="5362337"/>
            <a:ext cx="5588437" cy="1124069"/>
          </a:xfrm>
          <a:prstGeom prst="rect">
            <a:avLst/>
          </a:prstGeom>
          <a:noFill/>
          <a:ln/>
        </p:spPr>
        <p:txBody>
          <a:bodyPr wrap="square" lIns="0" tIns="0" rIns="0" bIns="0" rtlCol="0" anchor="t"/>
          <a:lstStyle/>
          <a:p>
            <a:pPr algn="l" indent="0" marL="0">
              <a:lnSpc>
                <a:spcPts val="2950"/>
              </a:lnSpc>
              <a:buNone/>
            </a:pPr>
            <a:r>
              <a:rPr lang="en-US" sz="1800" dirty="0">
                <a:solidFill>
                  <a:srgbClr val="00002E"/>
                </a:solidFill>
                <a:latin typeface="PT Sans" pitchFamily="34" charset="0"/>
                <a:ea typeface="PT Sans" pitchFamily="34" charset="-122"/>
                <a:cs typeface="PT Sans" pitchFamily="34" charset="-120"/>
              </a:rPr>
              <a:t>Demonstrated the effectiveness of structured data science workflows—cleaning, analysis, modeling—in extracting actionable cyber defense insights.</a:t>
            </a:r>
            <a:endParaRPr lang="en-US" sz="1800" dirty="0"/>
          </a:p>
        </p:txBody>
      </p:sp>
      <p:sp>
        <p:nvSpPr>
          <p:cNvPr id="7" name="Shape 4"/>
          <p:cNvSpPr/>
          <p:nvPr/>
        </p:nvSpPr>
        <p:spPr>
          <a:xfrm>
            <a:off x="7461528" y="4797028"/>
            <a:ext cx="526852" cy="526852"/>
          </a:xfrm>
          <a:prstGeom prst="roundRect">
            <a:avLst>
              <a:gd name="adj" fmla="val 66673"/>
            </a:avLst>
          </a:prstGeom>
          <a:solidFill>
            <a:srgbClr val="F3F3FF"/>
          </a:solidFill>
          <a:ln w="22860">
            <a:solidFill>
              <a:srgbClr val="018CE1"/>
            </a:solidFill>
            <a:prstDash val="solid"/>
          </a:ln>
        </p:spPr>
      </p:sp>
      <p:sp>
        <p:nvSpPr>
          <p:cNvPr id="8" name="Text 5"/>
          <p:cNvSpPr/>
          <p:nvPr/>
        </p:nvSpPr>
        <p:spPr>
          <a:xfrm>
            <a:off x="8222456" y="4877514"/>
            <a:ext cx="2754987" cy="344329"/>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Future Enhancements</a:t>
            </a:r>
            <a:endParaRPr lang="en-US" sz="2150" dirty="0"/>
          </a:p>
        </p:txBody>
      </p:sp>
      <p:sp>
        <p:nvSpPr>
          <p:cNvPr id="9" name="Text 6"/>
          <p:cNvSpPr/>
          <p:nvPr/>
        </p:nvSpPr>
        <p:spPr>
          <a:xfrm>
            <a:off x="8222456" y="5362337"/>
            <a:ext cx="5588437" cy="749379"/>
          </a:xfrm>
          <a:prstGeom prst="rect">
            <a:avLst/>
          </a:prstGeom>
          <a:noFill/>
          <a:ln/>
        </p:spPr>
        <p:txBody>
          <a:bodyPr wrap="square" lIns="0" tIns="0" rIns="0" bIns="0" rtlCol="0" anchor="t"/>
          <a:lstStyle/>
          <a:p>
            <a:pPr algn="l" marL="342900" indent="-342900">
              <a:lnSpc>
                <a:spcPts val="2950"/>
              </a:lnSpc>
              <a:buSzPct val="100000"/>
              <a:buChar char="•"/>
            </a:pPr>
            <a:r>
              <a:rPr lang="en-US" sz="1800" dirty="0">
                <a:solidFill>
                  <a:srgbClr val="00002E"/>
                </a:solidFill>
                <a:latin typeface="PT Sans" pitchFamily="34" charset="0"/>
                <a:ea typeface="PT Sans" pitchFamily="34" charset="-122"/>
                <a:cs typeface="PT Sans" pitchFamily="34" charset="-120"/>
              </a:rPr>
              <a:t>Incorporate deep learning techniques like LSTM for sequential traffic analysis</a:t>
            </a:r>
            <a:endParaRPr lang="en-US" sz="1800" dirty="0"/>
          </a:p>
        </p:txBody>
      </p:sp>
      <p:sp>
        <p:nvSpPr>
          <p:cNvPr id="10" name="Text 7"/>
          <p:cNvSpPr/>
          <p:nvPr/>
        </p:nvSpPr>
        <p:spPr>
          <a:xfrm>
            <a:off x="8222456" y="6193631"/>
            <a:ext cx="5588437" cy="374690"/>
          </a:xfrm>
          <a:prstGeom prst="rect">
            <a:avLst/>
          </a:prstGeom>
          <a:noFill/>
          <a:ln/>
        </p:spPr>
        <p:txBody>
          <a:bodyPr wrap="none" lIns="0" tIns="0" rIns="0" bIns="0" rtlCol="0" anchor="t"/>
          <a:lstStyle/>
          <a:p>
            <a:pPr algn="l" marL="342900" indent="-342900">
              <a:lnSpc>
                <a:spcPts val="2950"/>
              </a:lnSpc>
              <a:buSzPct val="100000"/>
              <a:buChar char="•"/>
            </a:pPr>
            <a:r>
              <a:rPr lang="en-US" sz="1800" dirty="0">
                <a:solidFill>
                  <a:srgbClr val="00002E"/>
                </a:solidFill>
                <a:latin typeface="PT Sans" pitchFamily="34" charset="0"/>
                <a:ea typeface="PT Sans" pitchFamily="34" charset="-122"/>
                <a:cs typeface="PT Sans" pitchFamily="34" charset="-120"/>
              </a:rPr>
              <a:t>Integrate real-time data streaming via Apache Kafka</a:t>
            </a:r>
            <a:endParaRPr lang="en-US" sz="1800" dirty="0"/>
          </a:p>
        </p:txBody>
      </p:sp>
      <p:sp>
        <p:nvSpPr>
          <p:cNvPr id="11" name="Text 8"/>
          <p:cNvSpPr/>
          <p:nvPr/>
        </p:nvSpPr>
        <p:spPr>
          <a:xfrm>
            <a:off x="8222456" y="6650236"/>
            <a:ext cx="5588437" cy="749379"/>
          </a:xfrm>
          <a:prstGeom prst="rect">
            <a:avLst/>
          </a:prstGeom>
          <a:noFill/>
          <a:ln/>
        </p:spPr>
        <p:txBody>
          <a:bodyPr wrap="square" lIns="0" tIns="0" rIns="0" bIns="0" rtlCol="0" anchor="t"/>
          <a:lstStyle/>
          <a:p>
            <a:pPr algn="l" marL="342900" indent="-342900">
              <a:lnSpc>
                <a:spcPts val="2950"/>
              </a:lnSpc>
              <a:buSzPct val="100000"/>
              <a:buChar char="•"/>
            </a:pPr>
            <a:r>
              <a:rPr lang="en-US" sz="1800" dirty="0">
                <a:solidFill>
                  <a:srgbClr val="00002E"/>
                </a:solidFill>
                <a:latin typeface="PT Sans" pitchFamily="34" charset="0"/>
                <a:ea typeface="PT Sans" pitchFamily="34" charset="-122"/>
                <a:cs typeface="PT Sans" pitchFamily="34" charset="-120"/>
              </a:rPr>
              <a:t>Develop interactive SOC dashboards for dynamic threat monitoring</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942267"/>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Strategic Importance for Cybersecurity Professionals</a:t>
            </a:r>
            <a:endParaRPr lang="en-US" sz="4400" dirty="0"/>
          </a:p>
        </p:txBody>
      </p:sp>
      <p:sp>
        <p:nvSpPr>
          <p:cNvPr id="3" name="Text 1"/>
          <p:cNvSpPr/>
          <p:nvPr/>
        </p:nvSpPr>
        <p:spPr>
          <a:xfrm>
            <a:off x="837724" y="394858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Operational Benefits</a:t>
            </a:r>
            <a:endParaRPr lang="en-US" sz="2200" dirty="0"/>
          </a:p>
        </p:txBody>
      </p:sp>
      <p:sp>
        <p:nvSpPr>
          <p:cNvPr id="4" name="Text 2"/>
          <p:cNvSpPr/>
          <p:nvPr/>
        </p:nvSpPr>
        <p:spPr>
          <a:xfrm>
            <a:off x="837724" y="4539853"/>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Harnessing data-driven models empowers Security Operations Centers to anticipate attacks early, enhance response strategies, and optimize resource allocation.</a:t>
            </a:r>
            <a:endParaRPr lang="en-US" sz="1850" dirty="0"/>
          </a:p>
        </p:txBody>
      </p:sp>
      <p:sp>
        <p:nvSpPr>
          <p:cNvPr id="5" name="Text 3"/>
          <p:cNvSpPr/>
          <p:nvPr/>
        </p:nvSpPr>
        <p:spPr>
          <a:xfrm>
            <a:off x="7614761" y="3948589"/>
            <a:ext cx="2875240"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Academic Implications</a:t>
            </a:r>
            <a:endParaRPr lang="en-US" sz="2200" dirty="0"/>
          </a:p>
        </p:txBody>
      </p:sp>
      <p:sp>
        <p:nvSpPr>
          <p:cNvPr id="6" name="Text 4"/>
          <p:cNvSpPr/>
          <p:nvPr/>
        </p:nvSpPr>
        <p:spPr>
          <a:xfrm>
            <a:off x="7614761" y="4539853"/>
            <a:ext cx="6185535"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This project exemplifies integrating machine learning within cybersecurity curricula and research, driving innovation in threat detection and mitigation methodologies.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2025-05-27T15:10:05Z</dcterms:created>
  <dcterms:modified xsi:type="dcterms:W3CDTF">2025-05-27T15:10:05Z</dcterms:modified>
</cp:coreProperties>
</file>